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slides/slide11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6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6" Type="http://schemas.openxmlformats.org/officeDocument/2006/relationships/slide" Target="slides/slide11.xml"/></Relationships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457200" y="1005840"/>
            <a:ext cx="14630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1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57200" y="15544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Money Fundamentals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457200" y="3063240"/>
            <a:ext cx="27432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57200" y="32004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i="1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money is, how your paycheck works, and how banks store your wealth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400800" y="46634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8FA3B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Unit 1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AccentBar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itle"/>
          <p:cNvSpPr/>
          <p:nvPr/>
        </p:nvSpPr>
        <p:spPr>
          <a:xfrm>
            <a:off x="274320" y="73152"/>
            <a:ext cx="8686800" cy="62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5C842"/>
                </a:solidFill>
                <a:latin typeface="Arial" pitchFamily="34" charset="0"/>
              </a:rPr>
              <a:t xml:space="preserve">Unit 1 Review  </a:t>
            </a:r>
            <a:r>
              <a:rPr lang="en-US" sz="2200" dirty="0">
                <a:solidFill>
                  <a:srgbClr val="FFFFFF"/>
                </a:solidFill>
                <a:latin typeface="Arial" pitchFamily="34" charset="0"/>
              </a:rPr>
              <a:t>—  Money Fundamentals</a:t>
            </a:r>
          </a:p>
        </p:txBody>
      </p:sp>
      <p:sp>
        <p:nvSpPr>
          <p:cNvPr id="5" name="LessonsLabel"/>
          <p:cNvSpPr/>
          <p:nvPr/>
        </p:nvSpPr>
        <p:spPr>
          <a:xfrm>
            <a:off x="274320" y="700000"/>
            <a:ext cx="43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C842"/>
                </a:solidFill>
                <a:latin typeface="Arial" pitchFamily="34" charset="0"/>
              </a:rPr>
              <a:t>UNIT SUMMARY</a:t>
            </a:r>
          </a:p>
        </p:txBody>
      </p:sp>
      <p:sp>
        <p:nvSpPr>
          <p:cNvPr id="10" name="Dot0"/>
          <p:cNvSpPr/>
          <p:nvPr/>
        </p:nvSpPr>
        <p:spPr>
          <a:xfrm>
            <a:off x="274320" y="8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1" name="LessonText0"/>
          <p:cNvSpPr/>
          <p:nvPr/>
        </p:nvSpPr>
        <p:spPr>
          <a:xfrm>
            <a:off x="530000" y="8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1.1 What is Money?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3 functions of money  ·  Why barter fails  ·  Fiat currency  ·  Inflation</a:t>
            </a:r>
            <a:endParaRPr lang="en-US" sz="1050" dirty="0"/>
          </a:p>
        </p:txBody>
      </p:sp>
      <p:sp>
        <p:nvSpPr>
          <p:cNvPr id="12" name="Dot1"/>
          <p:cNvSpPr/>
          <p:nvPr/>
        </p:nvSpPr>
        <p:spPr>
          <a:xfrm>
            <a:off x="274320" y="14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3" name="LessonText1"/>
          <p:cNvSpPr/>
          <p:nvPr/>
        </p:nvSpPr>
        <p:spPr>
          <a:xfrm>
            <a:off x="530000" y="14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1.2 Needs vs. Wants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Needs vs. wants  ·  Opportunity cost  ·  Discretionary spending</a:t>
            </a:r>
            <a:endParaRPr lang="en-US" sz="1050" dirty="0"/>
          </a:p>
        </p:txBody>
      </p:sp>
      <p:sp>
        <p:nvSpPr>
          <p:cNvPr id="14" name="Dot2"/>
          <p:cNvSpPr/>
          <p:nvPr/>
        </p:nvSpPr>
        <p:spPr>
          <a:xfrm>
            <a:off x="274320" y="213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5" name="LessonText2"/>
          <p:cNvSpPr/>
          <p:nvPr/>
        </p:nvSpPr>
        <p:spPr>
          <a:xfrm>
            <a:off x="530000" y="210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1.3 Your First Paycheck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Gross vs. net pay  ·  FICA  ·  W-4  ·  Reading a pay stub</a:t>
            </a:r>
            <a:endParaRPr lang="en-US" sz="1050" dirty="0"/>
          </a:p>
        </p:txBody>
      </p:sp>
      <p:sp>
        <p:nvSpPr>
          <p:cNvPr id="16" name="Dot3"/>
          <p:cNvSpPr/>
          <p:nvPr/>
        </p:nvSpPr>
        <p:spPr>
          <a:xfrm>
            <a:off x="274320" y="2780000"/>
            <a:ext cx="180000" cy="180000"/>
          </a:xfrm>
          <a:prstGeom prst="ellipse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7" name="LessonText3"/>
          <p:cNvSpPr/>
          <p:nvPr/>
        </p:nvSpPr>
        <p:spPr>
          <a:xfrm>
            <a:off x="530000" y="2750000"/>
            <a:ext cx="3900000" cy="56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1.4 Banking Basics</a:t>
            </a:r>
            <a:endParaRPr lang="en-US" sz="1200" dirty="0"/>
          </a:p>
          <a:p>
            <a:pPr indent="0" marL="0">
              <a:buNone/>
            </a:pPr>
            <a:r>
              <a:rPr lang="en-US" sz="1050" dirty="0">
                <a:solidFill>
                  <a:srgbClr val="CCDDEE"/>
                </a:solidFill>
                <a:latin typeface="Arial" pitchFamily="34" charset="0"/>
              </a:rPr>
              <a:t>Checking vs. savings  ·  APY  ·  FDIC insurance  ·  Writing a check</a:t>
            </a:r>
            <a:endParaRPr lang="en-US" sz="1050" dirty="0"/>
          </a:p>
        </p:txBody>
      </p:sp>
      <p:sp>
        <p:nvSpPr>
          <p:cNvPr id="30" name="Divider"/>
          <p:cNvSpPr/>
          <p:nvPr/>
        </p:nvSpPr>
        <p:spPr>
          <a:xfrm>
            <a:off x="4620000" y="730000"/>
            <a:ext cx="18000" cy="32000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31" name="GroupLabel"/>
          <p:cNvSpPr/>
          <p:nvPr/>
        </p:nvSpPr>
        <p:spPr>
          <a:xfrm>
            <a:off x="4700000" y="730000"/>
            <a:ext cx="4300000" cy="28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C842"/>
                </a:solidFill>
                <a:latin typeface="Arial" pitchFamily="34" charset="0"/>
              </a:rPr>
              <a:t>👥  The Group Weighs In</a:t>
            </a:r>
          </a:p>
        </p:txBody>
      </p:sp>
      <p:sp>
        <p:nvSpPr>
          <p:cNvPr id="32" name="GroupScenario"/>
          <p:cNvSpPr/>
          <p:nvPr/>
        </p:nvSpPr>
        <p:spPr>
          <a:xfrm>
            <a:off x="4700000" y="1050000"/>
            <a:ext cx="4300000" cy="180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Arial" pitchFamily="34" charset="0"/>
              </a:rPr>
              <a:t>All four friends receive their first paychecks — $400 gross, $317 take-home. Lucy saves 20% immediately. Joseph spends freely and borrows $30 by Monday. Alex splits deposits across named accounts. Sofia cashes her check at a check-cashing store for a $6 fee.</a:t>
            </a:r>
          </a:p>
        </p:txBody>
      </p:sp>
      <p:sp>
        <p:nvSpPr>
          <p:cNvPr id="33" name="GroupDiscussion"/>
          <p:cNvSpPr/>
          <p:nvPr/>
        </p:nvSpPr>
        <p:spPr>
          <a:xfrm>
            <a:off x="4700000" y="2900000"/>
            <a:ext cx="4300000" cy="900000"/>
          </a:xfrm>
          <a:prstGeom prst="rect">
            <a:avLst/>
          </a:prstGeom>
          <a:solidFill>
            <a:srgbClr val="1A3550"/>
          </a:solidFill>
          <a:ln/>
        </p:spPr>
        <p:txBody>
          <a:bodyPr wrap="square" rtlCol="0" anchor="t" lIns="91440" tIns="91440" rIns="91440" bIns="91440"/>
          <a:lstStyle/>
          <a:p>
            <a:pPr indent="0" marL="0">
              <a:buNone/>
            </a:pPr>
            <a:r>
              <a:rPr lang="en-US" sz="1000" b="1" dirty="0">
                <a:solidFill>
                  <a:srgbClr val="F5C842"/>
                </a:solidFill>
                <a:latin typeface="Arial" pitchFamily="34" charset="0"/>
              </a:rPr>
              <a:t xml:space="preserve">Discussion:  </a:t>
            </a:r>
            <a:r>
              <a:rPr lang="en-US" sz="1000" dirty="0">
                <a:solidFill>
                  <a:srgbClr val="FFFFFF"/>
                </a:solidFill>
                <a:latin typeface="Arial" pitchFamily="34" charset="0"/>
              </a:rPr>
              <a:t>Which approach treats the $317 as a financial tool? What is Sofia's annual cost if she pays the check-cashing fee every two weeks?</a:t>
            </a:r>
          </a:p>
        </p:txBody>
      </p:sp>
      <p:sp>
        <p:nvSpPr>
          <p:cNvPr id="34" name="WorkbookRef"/>
          <p:cNvSpPr/>
          <p:nvPr/>
        </p:nvSpPr>
        <p:spPr>
          <a:xfrm>
            <a:off x="274320" y="3880000"/>
            <a:ext cx="8600000" cy="260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899AA"/>
                </a:solidFill>
                <a:latin typeface="Arial" pitchFamily="34" charset="0"/>
              </a:rPr>
              <a:t>📖  Complete the Key Terms Review and Reflection Prompt in your student workbook before the unit quiz.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1.1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is Money?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Money solves the double coincidence of wants problem in barter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Three functions: Medium of Exchange  ·  Store of Value  ·  Unit of Account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Fiat currency: value based on government backing and collective trust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Inflation: when the money supply grows faster than goods and services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1.2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Needs vs. Wants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Needs: essentials for survival and stability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Wants: everything that improves life but isn't required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Opportunity cost: every purchase is a trade-off — what else could this buy?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Marketers spend billions blurring the line between needs and wants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1.3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First Paycheck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Gross pay ≠ take-home pay — the gap is real and significant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FICA: 6.2% Social Security + 1.45% Medicare = 7.65% before income tax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Federal and state income tax add additional withholding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Budget from NET pay, not gross — your bank doesn't see your gross pay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28600" y="1097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1.4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188720" y="73152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Banking Basics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65760" y="1051560"/>
            <a:ext cx="8412480" cy="3566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Checking: everyday spending, debit card linked, earns minimal interest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Savings: emergency fund home, higher APY, keep separate from spending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High-yield savings: 4–5% APY vs. 0.01% at traditional banks</a:t>
            </a:r>
            <a:endParaRPr lang="en-US" sz="16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6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FDIC insurance: $250,000 guaranteed per depositor per institution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686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👥  Meet the Group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02920"/>
            <a:ext cx="8595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do Lucy, Joseph, Alex &amp; Sofia approach the key concepts of Unit 1?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27432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3DBFB8"/>
            </a:solidFill>
            <a:prstDash val="solid"/>
          </a:ln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Lucy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8404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Set aside $64/month exactly to plan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109728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F5C842"/>
            </a:solidFill>
            <a:prstDash val="solid"/>
          </a:ln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663440" y="109728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773168" y="138988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Expected $480, got $378 — furious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2A8F9E"/>
            </a:solidFill>
            <a:prstDash val="solid"/>
          </a:ln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solidFill>
            <a:srgbClr val="2A8F9E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27432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Alex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8404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Split $400 into two named accounts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663440" y="2743200"/>
            <a:ext cx="2377440" cy="1463040"/>
          </a:xfrm>
          <a:prstGeom prst="rect">
            <a:avLst/>
          </a:prstGeom>
          <a:solidFill>
            <a:srgbClr val="18253A"/>
          </a:solidFill>
          <a:ln w="25400">
            <a:solidFill>
              <a:srgbClr val="E05A5A"/>
            </a:solidFill>
            <a:prstDash val="solid"/>
          </a:ln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solidFill>
            <a:srgbClr val="E05A5A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663440" y="2743200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Sofia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773168" y="3035808"/>
            <a:ext cx="2176272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Keeps all $400 in cash at home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4F6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Terms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1148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Fiat currency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1148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Value backed by government decree, not a physical commodity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7432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27432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41148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Opportunity cost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1148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value of the best alternative you give up when making a choice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7432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27432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41148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Net pay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41148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Take-home pay after all taxes and deductions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4754880" y="914400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4754880" y="914400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4892040" y="95097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FICA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892040" y="1225296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Security (6.2%) + Medicare (1.45%) taxes on earned income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754880" y="1719072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3" name="Shape 21"/>
          <p:cNvSpPr/>
          <p:nvPr/>
        </p:nvSpPr>
        <p:spPr>
          <a:xfrm>
            <a:off x="4754880" y="1719072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4" name="Text 22"/>
          <p:cNvSpPr/>
          <p:nvPr/>
        </p:nvSpPr>
        <p:spPr>
          <a:xfrm>
            <a:off x="4892040" y="1755648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APY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892040" y="202996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Annual Percentage Yield — real interest earned including compounding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754880" y="2523744"/>
            <a:ext cx="4206240" cy="685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38100" dist="12700" dir="8100000">
              <a:srgbClr val="000000">
                <a:alpha val="8000"/>
              </a:srgbClr>
            </a:outerShdw>
          </a:effectLst>
        </p:spPr>
        <p:txBody>
          <a:bodyPr/>
          <a:p/>
        </p:txBody>
      </p:sp>
      <p:sp>
        <p:nvSpPr>
          <p:cNvPr id="27" name="Shape 25"/>
          <p:cNvSpPr/>
          <p:nvPr/>
        </p:nvSpPr>
        <p:spPr>
          <a:xfrm>
            <a:off x="4754880" y="2523744"/>
            <a:ext cx="73152" cy="6858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28" name="Text 26"/>
          <p:cNvSpPr/>
          <p:nvPr/>
        </p:nvSpPr>
        <p:spPr>
          <a:xfrm>
            <a:off x="4892040" y="2560320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A6B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FDIC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4892040" y="2834640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A29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Government guarantee on bank deposits up to $250,000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73152"/>
            <a:ext cx="8686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C8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Discussion Questions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274320" y="8686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8869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If the government printed 10× more money tomorrow, what would happen to prices?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274320" y="17830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822960" y="18013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Joseph expected $480 and got $378 — what should he have done before his first day of work?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solidFill>
            <a:srgbClr val="F5C842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274320" y="26974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D21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22960" y="2715768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checking account earns 0.01% APY. A high-yield savings account offers 4.5%. On $1,000, what's the annual difference?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6B7A"/>
          </a:solidFill>
          <a:ln/>
        </p:spPr>
        <p:txBody>
          <a:bodyPr/>
          <a:p/>
        </p:txBody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274320" y="91440"/>
            <a:ext cx="8595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1 Key Takeaways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74320" y="548640"/>
            <a:ext cx="8595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Money Fundamentals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274320" y="1207008"/>
            <a:ext cx="2286000" cy="45720"/>
          </a:xfrm>
          <a:prstGeom prst="rect">
            <a:avLst/>
          </a:prstGeom>
          <a:solidFill>
            <a:srgbClr val="3DBFB8"/>
          </a:solidFill>
          <a:ln/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4320" y="14447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85800" y="13716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Money solves barter's problems — it must be medium of exchange, store of value, and unit of account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274320" y="21305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85800" y="20574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paycheck is gross pay minus FICA, federal tax, and state tax — always budget from net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274320" y="28163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85800" y="27432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High-yield savings accounts earn 40–50× more than traditional bank savings accounts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solidFill>
            <a:srgbClr val="0D2137"/>
          </a:solidFill>
          <a:ln/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274320" y="3502152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85800" y="34290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FDIC insurance means a bank failure costs you $0 on the first $250,000 deposited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6400800" y="47548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3DBF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Teen Money Matters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1: Money Fundamentals — Teen Money Matters</dc:title>
  <dc:subject>PptxGenJS Presentation</dc:subject>
  <dc:creator>PptxGenJS</dc:creator>
  <cp:lastModifiedBy>PptxGenJS</cp:lastModifiedBy>
  <cp:revision>1</cp:revision>
  <dcterms:created xsi:type="dcterms:W3CDTF">2026-05-14T21:30:18Z</dcterms:created>
  <dcterms:modified xsi:type="dcterms:W3CDTF">2026-05-14T21:30:18Z</dcterms:modified>
</cp:coreProperties>
</file>