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slides/slide10.xml" ContentType="application/vnd.openxmlformats-officedocument.presentationml.slide+xml"/>
  <Override PartName="/ppt/slides/slide11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7"/>
    <p:sldId id="264" r:id="rId10"/>
  </p:sldIdLst>
  <p:notesMasterIdLst>
    <p:notesMasterId r:id="rId11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7" Type="http://schemas.openxmlformats.org/officeDocument/2006/relationships/slide" Target="slides/slide11.xml"/></Relationships>
</file>

<file path=ppt/notesMasters/_rels/notesMaster1.xml.rels><?xml version="1.0" encoding="UTF-8"?>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457200" y="1005840"/>
            <a:ext cx="1463040" cy="438912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457200" y="1005840"/>
            <a:ext cx="146304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UNIT 2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57200" y="1554480"/>
            <a:ext cx="82296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Budgeting</a:t>
            </a:r>
            <a:endParaRPr lang="en-US" sz="4400" dirty="0"/>
          </a:p>
        </p:txBody>
      </p:sp>
      <p:sp>
        <p:nvSpPr>
          <p:cNvPr id="7" name="Shape 5"/>
          <p:cNvSpPr/>
          <p:nvPr/>
        </p:nvSpPr>
        <p:spPr>
          <a:xfrm>
            <a:off x="457200" y="3063240"/>
            <a:ext cx="2743200" cy="457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457200" y="3200400"/>
            <a:ext cx="8229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i="1" dirty="0">
                <a:solidFill>
                  <a:srgbClr val="8FA3B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50/30/20 framework, fixed vs. variable costs, and making a budget that actually balances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6400800" y="466344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8FA3B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Teen Money Matters</a:t>
            </a:r>
            <a:endParaRPr lang="en-US" sz="11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Unit 2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AccentBar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itle"/>
          <p:cNvSpPr/>
          <p:nvPr/>
        </p:nvSpPr>
        <p:spPr>
          <a:xfrm>
            <a:off x="274320" y="73152"/>
            <a:ext cx="8686800" cy="62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5C842"/>
                </a:solidFill>
                <a:latin typeface="Arial" pitchFamily="34" charset="0"/>
              </a:rPr>
              <a:t xml:space="preserve">Unit 2 Review  </a:t>
            </a:r>
            <a:r>
              <a:rPr lang="en-US" sz="2200" dirty="0">
                <a:solidFill>
                  <a:srgbClr val="FFFFFF"/>
                </a:solidFill>
                <a:latin typeface="Arial" pitchFamily="34" charset="0"/>
              </a:rPr>
              <a:t>—  Budgeting</a:t>
            </a:r>
          </a:p>
        </p:txBody>
      </p:sp>
      <p:sp>
        <p:nvSpPr>
          <p:cNvPr id="5" name="LessonsLabel"/>
          <p:cNvSpPr/>
          <p:nvPr/>
        </p:nvSpPr>
        <p:spPr>
          <a:xfrm>
            <a:off x="274320" y="700000"/>
            <a:ext cx="4300000" cy="26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5C842"/>
                </a:solidFill>
                <a:latin typeface="Arial" pitchFamily="34" charset="0"/>
              </a:rPr>
              <a:t>UNIT SUMMARY</a:t>
            </a:r>
          </a:p>
        </p:txBody>
      </p:sp>
      <p:sp>
        <p:nvSpPr>
          <p:cNvPr id="10" name="Dot0"/>
          <p:cNvSpPr/>
          <p:nvPr/>
        </p:nvSpPr>
        <p:spPr>
          <a:xfrm>
            <a:off x="274320" y="83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1" name="LessonText0"/>
          <p:cNvSpPr/>
          <p:nvPr/>
        </p:nvSpPr>
        <p:spPr>
          <a:xfrm>
            <a:off x="530000" y="80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2.1 The 50/30/20 Rule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50% needs  ·  30% wants  ·  20% savings — always from net pay</a:t>
            </a:r>
            <a:endParaRPr lang="en-US" sz="1050" dirty="0"/>
          </a:p>
        </p:txBody>
      </p:sp>
      <p:sp>
        <p:nvSpPr>
          <p:cNvPr id="12" name="Dot1"/>
          <p:cNvSpPr/>
          <p:nvPr/>
        </p:nvSpPr>
        <p:spPr>
          <a:xfrm>
            <a:off x="274320" y="148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3" name="LessonText1"/>
          <p:cNvSpPr/>
          <p:nvPr/>
        </p:nvSpPr>
        <p:spPr>
          <a:xfrm>
            <a:off x="530000" y="145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2.2 Fixed vs. Variable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Fixed: same every period  ·  Variable: fluctuates  ·  Sinking funds for irregular costs</a:t>
            </a:r>
            <a:endParaRPr lang="en-US" sz="1050" dirty="0"/>
          </a:p>
        </p:txBody>
      </p:sp>
      <p:sp>
        <p:nvSpPr>
          <p:cNvPr id="14" name="Dot2"/>
          <p:cNvSpPr/>
          <p:nvPr/>
        </p:nvSpPr>
        <p:spPr>
          <a:xfrm>
            <a:off x="274320" y="213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5" name="LessonText2"/>
          <p:cNvSpPr/>
          <p:nvPr/>
        </p:nvSpPr>
        <p:spPr>
          <a:xfrm>
            <a:off x="530000" y="210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2.3 My Personal Budget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Budget before the month starts  ·  Lowest income month as baseline  ·  Must balance</a:t>
            </a:r>
            <a:endParaRPr lang="en-US" sz="1050" dirty="0"/>
          </a:p>
        </p:txBody>
      </p:sp>
      <p:sp>
        <p:nvSpPr>
          <p:cNvPr id="16" name="Dot3"/>
          <p:cNvSpPr/>
          <p:nvPr/>
        </p:nvSpPr>
        <p:spPr>
          <a:xfrm>
            <a:off x="274320" y="278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7" name="LessonText3"/>
          <p:cNvSpPr/>
          <p:nvPr/>
        </p:nvSpPr>
        <p:spPr>
          <a:xfrm>
            <a:off x="530000" y="275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2.4 Tracking Spending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Subscription creep  ·  Spending audit  ·  Awareness changes behavior</a:t>
            </a:r>
            <a:endParaRPr lang="en-US" sz="1050" dirty="0"/>
          </a:p>
        </p:txBody>
      </p:sp>
      <p:sp>
        <p:nvSpPr>
          <p:cNvPr id="30" name="Divider"/>
          <p:cNvSpPr/>
          <p:nvPr/>
        </p:nvSpPr>
        <p:spPr>
          <a:xfrm>
            <a:off x="4620000" y="730000"/>
            <a:ext cx="18000" cy="32000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31" name="GroupLabel"/>
          <p:cNvSpPr/>
          <p:nvPr/>
        </p:nvSpPr>
        <p:spPr>
          <a:xfrm>
            <a:off x="4700000" y="730000"/>
            <a:ext cx="4300000" cy="28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👥  The Group Weighs In</a:t>
            </a:r>
          </a:p>
        </p:txBody>
      </p:sp>
      <p:sp>
        <p:nvSpPr>
          <p:cNvPr id="32" name="GroupScenario"/>
          <p:cNvSpPr/>
          <p:nvPr/>
        </p:nvSpPr>
        <p:spPr>
          <a:xfrm>
            <a:off x="4700000" y="1050000"/>
            <a:ext cx="4300000" cy="180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Arial" pitchFamily="34" charset="0"/>
              </a:rPr>
              <a:t>All four friends each have $1,200/month take-home. Lucy's budget balances in 15 minutes. Joseph's 'needs' list totals $780 — including streaming and dining out. Alex compresses wants to 30% so he can save 30%. Sofia tracks her balance mentally and hasn't saved in six months.</a:t>
            </a:r>
          </a:p>
        </p:txBody>
      </p:sp>
      <p:sp>
        <p:nvSpPr>
          <p:cNvPr id="33" name="GroupDiscussion"/>
          <p:cNvSpPr/>
          <p:nvPr/>
        </p:nvSpPr>
        <p:spPr>
          <a:xfrm>
            <a:off x="4700000" y="2900000"/>
            <a:ext cx="4300000" cy="900000"/>
          </a:xfrm>
          <a:prstGeom prst="rect">
            <a:avLst/>
          </a:prstGeom>
          <a:solidFill>
            <a:srgbClr val="1A3550"/>
          </a:solidFill>
          <a:ln/>
        </p:spPr>
        <p:txBody>
          <a:bodyPr wrap="square" rtlCol="0" anchor="t" lIns="91440" tIns="91440" rIns="91440" bIns="91440"/>
          <a:lstStyle/>
          <a:p>
            <a:pPr indent="0" marL="0">
              <a:buNone/>
            </a:pPr>
            <a:r>
              <a:rPr lang="en-US" sz="1000" b="1" dirty="0">
                <a:solidFill>
                  <a:srgbClr val="F5C842"/>
                </a:solidFill>
                <a:latin typeface="Arial" pitchFamily="34" charset="0"/>
              </a:rPr>
              <a:t xml:space="preserve">Discussion:  </a:t>
            </a:r>
            <a:r>
              <a:rPr lang="en-US" sz="1000" dirty="0">
                <a:solidFill>
                  <a:srgbClr val="FFFFFF"/>
                </a:solidFill>
                <a:latin typeface="Arial" pitchFamily="34" charset="0"/>
              </a:rPr>
              <a:t>Whose approach is most sustainable over 12 months? What is the hidden cost of Joseph's 'spend first, categorize later' method?</a:t>
            </a:r>
          </a:p>
        </p:txBody>
      </p:sp>
      <p:sp>
        <p:nvSpPr>
          <p:cNvPr id="34" name="WorkbookRef"/>
          <p:cNvSpPr/>
          <p:nvPr/>
        </p:nvSpPr>
        <p:spPr>
          <a:xfrm>
            <a:off x="274320" y="3880000"/>
            <a:ext cx="8600000" cy="26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899AA"/>
                </a:solidFill>
                <a:latin typeface="Arial" pitchFamily="34" charset="0"/>
              </a:rPr>
              <a:t>📖  Complete the Key Terms Review and Reflection Prompt in your student workbook before the unit quiz.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2.1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50/30/20 Rule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50% Needs: housing, utilities, groceries, insurance, transportation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30% Wants: entertainment, dining out, clothing, subscriptions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20% Savings &amp; investing: emergency fund, Roth IRA, goals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Always calculate from NET (take-home) income — not gross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2.2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Fixed vs. Variable Expenses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Fixed: same amount every billing period (rent, insurance, loan payments)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Variable: fluctuates each month (groceries, gas, dining, utilities)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Sinking fund: set aside $X/month for known irregular expenses (car repair, gifts)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Strategy: fix the fixed, flex the variable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365760" y="4389120"/>
            <a:ext cx="8412480" cy="594360"/>
          </a:xfrm>
          <a:prstGeom prst="rect">
            <a:avLst/>
          </a:prstGeom>
          <a:solidFill>
            <a:srgbClr val="1A6B7A"/>
          </a:solidFill>
          <a:ln w="12700">
            <a:solidFill>
              <a:srgbClr val="2A8F9E"/>
            </a:solidFill>
            <a:prstDash val="solid"/>
          </a:ln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457200" y="4407408"/>
            <a:ext cx="8229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💡 $1,200/yr car costs ÷ 12 = $100/month in a sinking fund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2.3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My Personal Budget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Every budget must balance: income = needs + wants + savings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Write it before the month starts — not after the damage is done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 on your LOWEST expected monthly income if income varies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budget that doesn't balance needs a cut, not an excuse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2.4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Tracking Spending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Subscription creep: small recurring charges that accumulate invisibly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subscription audit once a year takes 20 minutes and often saves $50+/month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Tracking spending creates awareness — awareness changes behavior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$50/month in cut subscriptions invested at 7% = ~$8,600 in 10 years</a:t>
            </a:r>
            <a:endParaRPr lang="en-US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9144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C8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👥  Meet the Group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74320" y="502920"/>
            <a:ext cx="8595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do Lucy, Joseph, Alex &amp; Sofia approach the key concepts of Unit 2?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274320" y="109728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3DBFB8"/>
            </a:solidFill>
            <a:prstDash val="solid"/>
          </a:ln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1097280"/>
            <a:ext cx="1097280" cy="2743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274320" y="109728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Lucy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384048" y="138988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Built a balanced budget 15 min before spending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663440" y="109728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F5C842"/>
            </a:solidFill>
            <a:prstDash val="solid"/>
          </a:ln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4663440" y="1097280"/>
            <a:ext cx="1097280" cy="27432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4663440" y="109728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Joseph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773168" y="138988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Spent $780 on 'needs' including streaming and dining out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274320" y="274320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2A8F9E"/>
            </a:solidFill>
            <a:prstDash val="solid"/>
          </a:ln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274320" y="2743200"/>
            <a:ext cx="1097280" cy="274320"/>
          </a:xfrm>
          <a:prstGeom prst="rect">
            <a:avLst/>
          </a:prstGeom>
          <a:solidFill>
            <a:srgbClr val="2A8F9E"/>
          </a:solidFill>
          <a:ln/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274320" y="274320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Alex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384048" y="303580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Budgets based on lowest income month ($900), saves surplus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4663440" y="274320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E05A5A"/>
            </a:solidFill>
            <a:prstDash val="solid"/>
          </a:ln>
        </p:spPr>
        <p:txBody>
          <a:bodyPr/>
          <a:p/>
        </p:txBody>
      </p:sp>
      <p:sp>
        <p:nvSpPr>
          <p:cNvPr id="19" name="Shape 17"/>
          <p:cNvSpPr/>
          <p:nvPr/>
        </p:nvSpPr>
        <p:spPr>
          <a:xfrm>
            <a:off x="4663440" y="2743200"/>
            <a:ext cx="1097280" cy="274320"/>
          </a:xfrm>
          <a:prstGeom prst="rect">
            <a:avLst/>
          </a:prstGeom>
          <a:solidFill>
            <a:srgbClr val="E05A5A"/>
          </a:solidFill>
          <a:ln/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4663440" y="274320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Sofia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4773168" y="303580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Never made a written budget — $280 missing from this month</a:t>
            </a:r>
            <a:endParaRPr lang="en-US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74320" y="73152"/>
            <a:ext cx="8686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Terms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274320" y="914400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914400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411480" y="95097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50/30/20 rule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411480" y="1225296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Budget framework: 50% needs, 30% wants, 20% savings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74320" y="1719072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274320" y="1719072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411480" y="1755648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Fixed expense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11480" y="2029968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Cost that stays the same every billing period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74320" y="2523744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274320" y="2523744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411480" y="2560320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Variable expense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411480" y="2834640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Cost that changes month to month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4754880" y="914400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9" name="Shape 17"/>
          <p:cNvSpPr/>
          <p:nvPr/>
        </p:nvSpPr>
        <p:spPr>
          <a:xfrm>
            <a:off x="4754880" y="914400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4892040" y="95097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Sinking fund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4892040" y="1225296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Money set aside monthly for a known future irregular expense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4754880" y="1719072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23" name="Shape 21"/>
          <p:cNvSpPr/>
          <p:nvPr/>
        </p:nvSpPr>
        <p:spPr>
          <a:xfrm>
            <a:off x="4754880" y="1719072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4" name="Text 22"/>
          <p:cNvSpPr/>
          <p:nvPr/>
        </p:nvSpPr>
        <p:spPr>
          <a:xfrm>
            <a:off x="4892040" y="1755648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Subscription creep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4892040" y="2029968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Slow accumulation of small recurring charges that add up significantly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4754880" y="2523744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27" name="Shape 25"/>
          <p:cNvSpPr/>
          <p:nvPr/>
        </p:nvSpPr>
        <p:spPr>
          <a:xfrm>
            <a:off x="4754880" y="2523744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8" name="Text 26"/>
          <p:cNvSpPr/>
          <p:nvPr/>
        </p:nvSpPr>
        <p:spPr>
          <a:xfrm>
            <a:off x="4892040" y="2560320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Cash flow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4892040" y="2834640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Money coming in minus money going out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73152"/>
            <a:ext cx="8686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C8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Discussion Questions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274320" y="8686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274320" y="8686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22960" y="8869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Joseph's budget exceeds his income by $340. What are three specific cuts he could make, and why would each one matter?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274320" y="17830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274320" y="17830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822960" y="18013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Why does building a budget from net pay (not gross pay) matter?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274320" y="26974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274320" y="26974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822960" y="27157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If you cut $50/month in subscriptions and invested it at 7% for 10 years, approximately what would you have?</a:t>
            </a:r>
            <a:endParaRPr 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91440"/>
            <a:ext cx="85953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Unit 2 Key Takeaways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74320" y="548640"/>
            <a:ext cx="85953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Budgeting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274320" y="1207008"/>
            <a:ext cx="2286000" cy="457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14447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274320" y="14447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85800" y="13716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50/30/20 rule works from NET income — always budget from take-home pay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274320" y="21305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1" name="Text 9"/>
          <p:cNvSpPr/>
          <p:nvPr/>
        </p:nvSpPr>
        <p:spPr>
          <a:xfrm>
            <a:off x="274320" y="21305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685800" y="20574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Fixed costs are predictable; variable costs are controllable — focus your cuts there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274320" y="28163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274320" y="28163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685800" y="27432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Sinking funds prevent irregular expenses from becoming financial emergencies</a:t>
            </a:r>
            <a:endParaRPr lang="en-US" sz="1500" dirty="0"/>
          </a:p>
        </p:txBody>
      </p:sp>
      <p:sp>
        <p:nvSpPr>
          <p:cNvPr id="16" name="Shape 14"/>
          <p:cNvSpPr/>
          <p:nvPr/>
        </p:nvSpPr>
        <p:spPr>
          <a:xfrm>
            <a:off x="274320" y="35021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274320" y="35021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85800" y="34290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Track spending to see reality — most people significantly underestimate their variable spending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6400800" y="47548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Teen Money Matters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2: Budgeting — Teen Money Matters</dc:title>
  <dc:subject>PptxGenJS Presentation</dc:subject>
  <dc:creator>PptxGenJS</dc:creator>
  <cp:lastModifiedBy>PptxGenJS</cp:lastModifiedBy>
  <cp:revision>1</cp:revision>
  <dcterms:created xsi:type="dcterms:W3CDTF">2026-05-14T21:30:18Z</dcterms:created>
  <dcterms:modified xsi:type="dcterms:W3CDTF">2026-05-14T21:30:18Z</dcterms:modified>
</cp:coreProperties>
</file>