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slides/slide10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15"/>
    <p:sldId id="263" r:id="rId9"/>
  </p:sldIdLst>
  <p:notesMasterIdLst>
    <p:notesMasterId r:id="rId10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5" Type="http://schemas.openxmlformats.org/officeDocument/2006/relationships/slide" Target="slides/slide10.xml"/></Relationships>
</file>

<file path=ppt/notesMasters/_rels/notesMaster1.xml.rels><?xml version="1.0" encoding="UTF-8"?>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457200" y="1005840"/>
            <a:ext cx="1463040" cy="438912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457200" y="1005840"/>
            <a:ext cx="146304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3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57200" y="1554480"/>
            <a:ext cx="8229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Saving &amp; Emergency Funds</a:t>
            </a:r>
            <a:endParaRPr lang="en-US" sz="4400" dirty="0"/>
          </a:p>
        </p:txBody>
      </p:sp>
      <p:sp>
        <p:nvSpPr>
          <p:cNvPr id="7" name="Shape 5"/>
          <p:cNvSpPr/>
          <p:nvPr/>
        </p:nvSpPr>
        <p:spPr>
          <a:xfrm>
            <a:off x="457200" y="3063240"/>
            <a:ext cx="2743200" cy="457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57200" y="3200400"/>
            <a:ext cx="8229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i="1" dirty="0">
                <a:solidFill>
                  <a:srgbClr val="8FA3B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Goals, automation, high-yield accounts, and the fund that changes everything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6400800" y="466344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8FA3B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Teen Money Matters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Unit 3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AccentBar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itle"/>
          <p:cNvSpPr/>
          <p:nvPr/>
        </p:nvSpPr>
        <p:spPr>
          <a:xfrm>
            <a:off x="274320" y="73152"/>
            <a:ext cx="8686800" cy="62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5C842"/>
                </a:solidFill>
                <a:latin typeface="Arial" pitchFamily="34" charset="0"/>
              </a:rPr>
              <a:t xml:space="preserve">Unit 3 Review  </a:t>
            </a:r>
            <a:r>
              <a:rPr lang="en-US" sz="2200" dirty="0">
                <a:solidFill>
                  <a:srgbClr val="FFFFFF"/>
                </a:solidFill>
                <a:latin typeface="Arial" pitchFamily="34" charset="0"/>
              </a:rPr>
              <a:t>—  Saving &amp; Emergency Funds</a:t>
            </a:r>
          </a:p>
        </p:txBody>
      </p:sp>
      <p:sp>
        <p:nvSpPr>
          <p:cNvPr id="5" name="LessonsLabel"/>
          <p:cNvSpPr/>
          <p:nvPr/>
        </p:nvSpPr>
        <p:spPr>
          <a:xfrm>
            <a:off x="274320" y="700000"/>
            <a:ext cx="4300000" cy="26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5C842"/>
                </a:solidFill>
                <a:latin typeface="Arial" pitchFamily="34" charset="0"/>
              </a:rPr>
              <a:t>UNIT SUMMARY</a:t>
            </a:r>
          </a:p>
        </p:txBody>
      </p:sp>
      <p:sp>
        <p:nvSpPr>
          <p:cNvPr id="10" name="Dot0"/>
          <p:cNvSpPr/>
          <p:nvPr/>
        </p:nvSpPr>
        <p:spPr>
          <a:xfrm>
            <a:off x="274320" y="83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1" name="LessonText0"/>
          <p:cNvSpPr/>
          <p:nvPr/>
        </p:nvSpPr>
        <p:spPr>
          <a:xfrm>
            <a:off x="530000" y="80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3.1 Why Save?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Named goals with timelines  ·  'Save what's left' = save nothing  ·  Pay yourself first</a:t>
            </a:r>
            <a:endParaRPr lang="en-US" sz="1050" dirty="0"/>
          </a:p>
        </p:txBody>
      </p:sp>
      <p:sp>
        <p:nvSpPr>
          <p:cNvPr id="12" name="Dot1"/>
          <p:cNvSpPr/>
          <p:nvPr/>
        </p:nvSpPr>
        <p:spPr>
          <a:xfrm>
            <a:off x="274320" y="148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3" name="LessonText1"/>
          <p:cNvSpPr/>
          <p:nvPr/>
        </p:nvSpPr>
        <p:spPr>
          <a:xfrm>
            <a:off x="530000" y="145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3.2 The Emergency Fund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3–6 months of essential expenses  ·  Liquid and separate  ·  Not for 'great deals'</a:t>
            </a:r>
            <a:endParaRPr lang="en-US" sz="1050" dirty="0"/>
          </a:p>
        </p:txBody>
      </p:sp>
      <p:sp>
        <p:nvSpPr>
          <p:cNvPr id="14" name="Dot2"/>
          <p:cNvSpPr/>
          <p:nvPr/>
        </p:nvSpPr>
        <p:spPr>
          <a:xfrm>
            <a:off x="274320" y="213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5" name="LessonText2"/>
          <p:cNvSpPr/>
          <p:nvPr/>
        </p:nvSpPr>
        <p:spPr>
          <a:xfrm>
            <a:off x="530000" y="210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3.3 High-Yield Savings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Online HYSA: 4–5% APY vs. 0.01% at big banks  ·  40–50× more interest, same risk</a:t>
            </a:r>
            <a:endParaRPr lang="en-US" sz="1050" dirty="0"/>
          </a:p>
        </p:txBody>
      </p:sp>
      <p:sp>
        <p:nvSpPr>
          <p:cNvPr id="16" name="Dot3"/>
          <p:cNvSpPr/>
          <p:nvPr/>
        </p:nvSpPr>
        <p:spPr>
          <a:xfrm>
            <a:off x="274320" y="278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7" name="LessonText3"/>
          <p:cNvSpPr/>
          <p:nvPr/>
        </p:nvSpPr>
        <p:spPr>
          <a:xfrm>
            <a:off x="530000" y="275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3.4 Automating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Automation beats willpower  ·  Set the transfer on payday  ·  Lucy $825 vs. Joseph $125</a:t>
            </a:r>
            <a:endParaRPr lang="en-US" sz="1050" dirty="0"/>
          </a:p>
        </p:txBody>
      </p:sp>
      <p:sp>
        <p:nvSpPr>
          <p:cNvPr id="30" name="Divider"/>
          <p:cNvSpPr/>
          <p:nvPr/>
        </p:nvSpPr>
        <p:spPr>
          <a:xfrm>
            <a:off x="4620000" y="730000"/>
            <a:ext cx="18000" cy="32000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31" name="GroupLabel"/>
          <p:cNvSpPr/>
          <p:nvPr/>
        </p:nvSpPr>
        <p:spPr>
          <a:xfrm>
            <a:off x="4700000" y="730000"/>
            <a:ext cx="4300000" cy="28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👥  The Group Weighs In</a:t>
            </a:r>
          </a:p>
        </p:txBody>
      </p:sp>
      <p:sp>
        <p:nvSpPr>
          <p:cNvPr id="32" name="GroupScenario"/>
          <p:cNvSpPr/>
          <p:nvPr/>
        </p:nvSpPr>
        <p:spPr>
          <a:xfrm>
            <a:off x="4700000" y="1050000"/>
            <a:ext cx="4300000" cy="180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Arial" pitchFamily="34" charset="0"/>
              </a:rPr>
              <a:t>It's Tuesday morning. All four friends face a $900 car repair — needed for work, due by Friday. Lucy transfers from her 3-month emergency fund. Joseph puts it on a credit card at 24% APR. Alex covers $600 from savings and borrows $300 from his dad. Sofia pays $900 cash from her envelope savings.</a:t>
            </a:r>
          </a:p>
        </p:txBody>
      </p:sp>
      <p:sp>
        <p:nvSpPr>
          <p:cNvPr id="33" name="GroupDiscussion"/>
          <p:cNvSpPr/>
          <p:nvPr/>
        </p:nvSpPr>
        <p:spPr>
          <a:xfrm>
            <a:off x="4700000" y="2900000"/>
            <a:ext cx="4300000" cy="900000"/>
          </a:xfrm>
          <a:prstGeom prst="rect">
            <a:avLst/>
          </a:prstGeom>
          <a:solidFill>
            <a:srgbClr val="1A3550"/>
          </a:solidFill>
          <a:ln/>
        </p:spPr>
        <p:txBody>
          <a:bodyPr wrap="square" rtlCol="0" anchor="t" lIns="91440" tIns="91440" rIns="91440" bIns="91440"/>
          <a:lstStyle/>
          <a:p>
            <a:pPr indent="0" marL="0">
              <a:buNone/>
            </a:pPr>
            <a:r>
              <a:rPr lang="en-US" sz="1000" b="1" dirty="0">
                <a:solidFill>
                  <a:srgbClr val="F5C842"/>
                </a:solidFill>
                <a:latin typeface="Arial" pitchFamily="34" charset="0"/>
              </a:rPr>
              <a:t xml:space="preserve">Discussion:  </a:t>
            </a:r>
            <a:r>
              <a:rPr lang="en-US" sz="1000" dirty="0">
                <a:solidFill>
                  <a:srgbClr val="FFFFFF"/>
                </a:solidFill>
                <a:latin typeface="Arial" pitchFamily="34" charset="0"/>
              </a:rPr>
              <a:t>Rank these four outcomes from best to worst. What does Joseph's outcome reveal about using a credit card as an emergency fund?</a:t>
            </a:r>
          </a:p>
        </p:txBody>
      </p:sp>
      <p:sp>
        <p:nvSpPr>
          <p:cNvPr id="34" name="WorkbookRef"/>
          <p:cNvSpPr/>
          <p:nvPr/>
        </p:nvSpPr>
        <p:spPr>
          <a:xfrm>
            <a:off x="274320" y="3880000"/>
            <a:ext cx="8600000" cy="26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899AA"/>
                </a:solidFill>
                <a:latin typeface="Arial" pitchFamily="34" charset="0"/>
              </a:rPr>
              <a:t>📖  Complete the Key Terms Review and Reflection Prompt in your student workbook before the unit quiz.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3.1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Save?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Short-term goals (&lt; 1 year): specific named target with a savings timeline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Medium-term goals (1–5 years): larger goals requiring sustained discipline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Long-term goals (5+ years): retirement, home, education funding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'Save what's left' = save nothing. Pay yourself first, always.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3.2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Emergency Fund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Target: 3–6 months of ESSENTIAL monthly expenses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Essential expenses only: housing, food, transport, utilities, phone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for: sales, concerts, gifts, or 'great deals' on equipment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Keep it liquid (accessible), separate from spending, and boring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3.3 &amp; 3.4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High-Yield Savings &amp; Automating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Traditional big bank APY: 0.01% → $1,000 earns $0.10/year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Online high-yield savings APY: 4.5% → $1,000 earns $45/year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Automation beats willpower 100% of the time — set and forget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'Pay yourself first' means savings transfers before any discretionary spending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9144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C8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👥  Meet the Group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74320" y="502920"/>
            <a:ext cx="8595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do Lucy, Joseph, Alex &amp; Sofia approach the key concepts of Unit 3?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274320" y="109728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3DBFB8"/>
            </a:solidFill>
            <a:prstDash val="solid"/>
          </a:ln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1097280"/>
            <a:ext cx="1097280" cy="2743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4320" y="10972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Lucy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384048" y="138988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4.5% APY HYSA, $75 auto-transfer set day 1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109728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F5C842"/>
            </a:solidFill>
            <a:prstDash val="solid"/>
          </a:ln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4663440" y="1097280"/>
            <a:ext cx="1097280" cy="27432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663440" y="10972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Joseph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773168" y="138988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 months of 'save what's left' = $125 total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274320" y="274320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2A8F9E"/>
            </a:solidFill>
            <a:prstDash val="solid"/>
          </a:ln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274320" y="2743200"/>
            <a:ext cx="1097280" cy="274320"/>
          </a:xfrm>
          <a:prstGeom prst="rect">
            <a:avLst/>
          </a:prstGeom>
          <a:solidFill>
            <a:srgbClr val="2A8F9E"/>
          </a:solidFill>
          <a:ln/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274320" y="274320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Alex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384048" y="303580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Invested emergency fund in a business opportunity — now at $0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4663440" y="274320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E05A5A"/>
            </a:solidFill>
            <a:prstDash val="solid"/>
          </a:ln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663440" y="2743200"/>
            <a:ext cx="1097280" cy="274320"/>
          </a:xfrm>
          <a:prstGeom prst="rect">
            <a:avLst/>
          </a:prstGeom>
          <a:solidFill>
            <a:srgbClr val="E05A5A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4663440" y="274320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Sofia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773168" y="303580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$2,800 in cash envelopes — earning $0/year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74320" y="73152"/>
            <a:ext cx="8686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Terms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274320" y="914400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914400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11480" y="9509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Emergency fund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411480" y="1225296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3–6 months of essential living expenses in liquid savings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74320" y="1719072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274320" y="1719072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11480" y="17556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Liquid savings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11480" y="202996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Money accessible within 1–3 business days without penalty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74320" y="2523744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274320" y="2523744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411480" y="2560320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APY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411480" y="2834640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Annual Percentage Yield — true yearly return including compound interest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4754880" y="914400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754880" y="914400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4892040" y="9509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Pay yourself first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892040" y="1225296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Automating savings before any discretionary spending occurs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4754880" y="1719072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23" name="Shape 21"/>
          <p:cNvSpPr/>
          <p:nvPr/>
        </p:nvSpPr>
        <p:spPr>
          <a:xfrm>
            <a:off x="4754880" y="1719072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4" name="Text 22"/>
          <p:cNvSpPr/>
          <p:nvPr/>
        </p:nvSpPr>
        <p:spPr>
          <a:xfrm>
            <a:off x="4892040" y="17556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Delayed gratification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892040" y="202996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Choosing a future reward over an immediate one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4754880" y="2523744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27" name="Shape 25"/>
          <p:cNvSpPr/>
          <p:nvPr/>
        </p:nvSpPr>
        <p:spPr>
          <a:xfrm>
            <a:off x="4754880" y="2523744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8" name="Text 26"/>
          <p:cNvSpPr/>
          <p:nvPr/>
        </p:nvSpPr>
        <p:spPr>
          <a:xfrm>
            <a:off x="4892040" y="2560320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High-yield savings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4892040" y="2834640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Online savings accounts offering 4–5% APY vs. 0.01% at traditional banks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73152"/>
            <a:ext cx="8686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C8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Discussion Questions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274320" y="8686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274320" y="8686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22960" y="8869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Alex's emergency fund was $1,800 before he spent $1,200 on equipment. Why is the rule 'emergency fund is for emergencies only' so important?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274320" y="17830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274320" y="17830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822960" y="18013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Lucy automated $75/month. Joseph saved manually. After 11 months: Lucy $825, Joseph $125. What explains 100% of the difference?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274320" y="26974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274320" y="26974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822960" y="27157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should your emergency fund be in a high-yield savings account rather than a checking account or the stock market?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91440"/>
            <a:ext cx="85953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3 Key Takeaways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74320" y="548640"/>
            <a:ext cx="8595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Saving &amp; Emergency Funds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274320" y="1207008"/>
            <a:ext cx="2286000" cy="457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14447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4320" y="14447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85800" y="13716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Named goals with specific timelines beat vague intentions every single time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274320" y="21305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274320" y="21305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685800" y="20574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emergency fund is the #1 financial priority before investing — it is your shock absorber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274320" y="28163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274320" y="28163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85800" y="27432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Online high-yield savings accounts earn 40–50× more than traditional banks at no additional risk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274320" y="35021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274320" y="35021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85800" y="34290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Automation eliminates the willpower problem — set the transfer, then forget it exists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6400800" y="47548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Teen Money Matters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3: Saving &amp; Emergency Funds — Teen Money Matters</dc:title>
  <dc:subject>PptxGenJS Presentation</dc:subject>
  <dc:creator>PptxGenJS</dc:creator>
  <cp:lastModifiedBy>PptxGenJS</cp:lastModifiedBy>
  <cp:revision>1</cp:revision>
  <dcterms:created xsi:type="dcterms:W3CDTF">2026-05-14T21:30:18Z</dcterms:created>
  <dcterms:modified xsi:type="dcterms:W3CDTF">2026-05-14T21:30:18Z</dcterms:modified>
</cp:coreProperties>
</file>