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slides/slide9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14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4" Type="http://schemas.openxmlformats.org/officeDocument/2006/relationships/slide" Target="slides/slide9.xml"/></Relationships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4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15544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&amp; Debt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457200" y="3063240"/>
            <a:ext cx="27432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57200" y="32004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i="1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FICO scores, the minimum payment trap, deferred interest, and building credit the safe way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40080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4.1 &amp; 4.2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Scores &amp; Interest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FICO score: 300–850. Above 750 = excellent rates on everything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Five factors: Payment history (35%) · Amounts owed (30%) · Length (15%) · New credit (10%) · Mix (10%)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Minimum payment trap: $1,000 at 22% APR paid at $25/month = 5+ years and $1,800+ total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most powerful credit habit: pay every bill on time, every time, without exception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4.3–4.5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Traps &amp; Building Credit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Deferred interest ≠ 0% APR: retroactive interest on full original balance if any remains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Rewards cards benefit exactly one group: those who pay in full every month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Secured credit card: $300 deposit → $300 limit → real credit history, real credit score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Authorized user: on parent's oldest card = inherited length-of-history benefit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👥  Meet the Group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02920"/>
            <a:ext cx="8595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do Lucy, Joseph, Alex &amp; Sofia approach the key concepts of Unit 4?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27432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3DBFB8"/>
            </a:solidFill>
            <a:prstDash val="solid"/>
          </a:ln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8404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Authorized user at 16 → 730 score at 18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F5C842"/>
            </a:solidFill>
            <a:prstDash val="solid"/>
          </a:ln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77316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store cards in one weekend → 3 hard inquiries, score dropped 22 pts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2A8F9E"/>
            </a:solidFill>
            <a:prstDash val="solid"/>
          </a:ln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solidFill>
            <a:srgbClr val="2A8F9E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8404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 card, pays in full monthly, utilization under 10%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E05A5A"/>
            </a:solidFill>
            <a:prstDash val="solid"/>
          </a:ln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solidFill>
            <a:srgbClr val="E05A5A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Sofia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77316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credit history → nonexistent score → apartment rejected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Terms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1148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FICO score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1148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score 300–850 based on payment history, utilization, length, new credit, mix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7432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27432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1148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utilization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1148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balance ÷ your total credit limit — keep below 30%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432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41148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Hard inquiry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1148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check that temporarily lowers your score by 5–10 points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75488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75488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89204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Deferred interest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89204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Retroactive interest on full balance charged if any amount remains at promo end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75488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3" name="Shape 21"/>
          <p:cNvSpPr/>
          <p:nvPr/>
        </p:nvSpPr>
        <p:spPr>
          <a:xfrm>
            <a:off x="475488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4" name="Text 22"/>
          <p:cNvSpPr/>
          <p:nvPr/>
        </p:nvSpPr>
        <p:spPr>
          <a:xfrm>
            <a:off x="489204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Secured credit card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89204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card requiring a cash deposit equal to the credit limit — used to build credit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75488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7" name="Shape 25"/>
          <p:cNvSpPr/>
          <p:nvPr/>
        </p:nvSpPr>
        <p:spPr>
          <a:xfrm>
            <a:off x="475488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8" name="Text 26"/>
          <p:cNvSpPr/>
          <p:nvPr/>
        </p:nvSpPr>
        <p:spPr>
          <a:xfrm>
            <a:off x="489204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Minimum payment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89204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Smallest allowed monthly payment — designed to maximize interest paid over time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Discussion Questions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8869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Sofia has no credit score (not bad credit — no credit). She was rejected for an apartment. What does this cost her, and what is her fastest path to a score?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22960" y="18013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Alex's 'deferred interest' offer charged him $186 in retroactive interest on his remaining $600 balance. If the offer had been a true 0% APR, what would he have owed?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22960" y="27157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Calculate: $1,000 balance at 22% APR. Minimum payment ($25/month) vs. $100/month — how much interest do you save?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595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4 Key Takeaways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48640"/>
            <a:ext cx="8595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&amp; Debt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274320" y="1207008"/>
            <a:ext cx="22860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13716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Payment history (35%) is the most important FICO factor — one late payment can drop a score 50+ points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85800" y="20574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Deferred interest and true 0% APR are not the same thing — know the difference before signing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85800" y="27432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safest credit start: become an authorized user → secured card at 18 → graduate to unsecured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85800" y="34290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credit history is nearly as limiting as bad credit — build intentionally and early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6400800" y="47548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Unit 4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AccentBar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itle"/>
          <p:cNvSpPr/>
          <p:nvPr/>
        </p:nvSpPr>
        <p:spPr>
          <a:xfrm>
            <a:off x="274320" y="73152"/>
            <a:ext cx="8686800" cy="62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C842"/>
                </a:solidFill>
                <a:latin typeface="Arial" pitchFamily="34" charset="0"/>
              </a:rPr>
              <a:t xml:space="preserve">Unit 4 Review  </a:t>
            </a:r>
            <a:r>
              <a:rPr lang="en-US" sz="2200" dirty="0">
                <a:solidFill>
                  <a:srgbClr val="FFFFFF"/>
                </a:solidFill>
                <a:latin typeface="Arial" pitchFamily="34" charset="0"/>
              </a:rPr>
              <a:t>—  Credit &amp; Debt</a:t>
            </a:r>
          </a:p>
        </p:txBody>
      </p:sp>
      <p:sp>
        <p:nvSpPr>
          <p:cNvPr id="5" name="LessonsLabel"/>
          <p:cNvSpPr/>
          <p:nvPr/>
        </p:nvSpPr>
        <p:spPr>
          <a:xfrm>
            <a:off x="274320" y="700000"/>
            <a:ext cx="43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C842"/>
                </a:solidFill>
                <a:latin typeface="Arial" pitchFamily="34" charset="0"/>
              </a:rPr>
              <a:t>UNIT SUMMARY</a:t>
            </a:r>
          </a:p>
        </p:txBody>
      </p:sp>
      <p:sp>
        <p:nvSpPr>
          <p:cNvPr id="10" name="Dot0"/>
          <p:cNvSpPr/>
          <p:nvPr/>
        </p:nvSpPr>
        <p:spPr>
          <a:xfrm>
            <a:off x="274320" y="8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1" name="LessonText0"/>
          <p:cNvSpPr/>
          <p:nvPr/>
        </p:nvSpPr>
        <p:spPr>
          <a:xfrm>
            <a:off x="530000" y="8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4.1 Credit Scores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FICO 300–850  ·  Payment history 35%  ·  Utilization 30%  ·  Length 15%</a:t>
            </a:r>
            <a:endParaRPr lang="en-US" sz="1050" dirty="0"/>
          </a:p>
        </p:txBody>
      </p:sp>
      <p:sp>
        <p:nvSpPr>
          <p:cNvPr id="12" name="Dot1"/>
          <p:cNvSpPr/>
          <p:nvPr/>
        </p:nvSpPr>
        <p:spPr>
          <a:xfrm>
            <a:off x="274320" y="14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3" name="LessonText1"/>
          <p:cNvSpPr/>
          <p:nvPr/>
        </p:nvSpPr>
        <p:spPr>
          <a:xfrm>
            <a:off x="530000" y="14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4.2 Interest &amp; Minimum Payments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$1,000 at 22% APR at $25/month = 5+ years and $1,800+ total</a:t>
            </a:r>
            <a:endParaRPr lang="en-US" sz="1050" dirty="0"/>
          </a:p>
        </p:txBody>
      </p:sp>
      <p:sp>
        <p:nvSpPr>
          <p:cNvPr id="14" name="Dot2"/>
          <p:cNvSpPr/>
          <p:nvPr/>
        </p:nvSpPr>
        <p:spPr>
          <a:xfrm>
            <a:off x="274320" y="21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5" name="LessonText2"/>
          <p:cNvSpPr/>
          <p:nvPr/>
        </p:nvSpPr>
        <p:spPr>
          <a:xfrm>
            <a:off x="530000" y="21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4.3–4.4 Traps &amp; Rewards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Deferred interest ≠ 0% APR  ·  Rewards only pay if you pay in full monthly</a:t>
            </a:r>
            <a:endParaRPr lang="en-US" sz="1050" dirty="0"/>
          </a:p>
        </p:txBody>
      </p:sp>
      <p:sp>
        <p:nvSpPr>
          <p:cNvPr id="16" name="Dot3"/>
          <p:cNvSpPr/>
          <p:nvPr/>
        </p:nvSpPr>
        <p:spPr>
          <a:xfrm>
            <a:off x="274320" y="27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7" name="LessonText3"/>
          <p:cNvSpPr/>
          <p:nvPr/>
        </p:nvSpPr>
        <p:spPr>
          <a:xfrm>
            <a:off x="530000" y="27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4.5 Building Credit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Authorized user → secured card → unsecured  ·  No file = nearly as limiting as bad credit</a:t>
            </a:r>
            <a:endParaRPr lang="en-US" sz="1050" dirty="0"/>
          </a:p>
        </p:txBody>
      </p:sp>
      <p:sp>
        <p:nvSpPr>
          <p:cNvPr id="30" name="Divider"/>
          <p:cNvSpPr/>
          <p:nvPr/>
        </p:nvSpPr>
        <p:spPr>
          <a:xfrm>
            <a:off x="4620000" y="730000"/>
            <a:ext cx="18000" cy="32000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31" name="GroupLabel"/>
          <p:cNvSpPr/>
          <p:nvPr/>
        </p:nvSpPr>
        <p:spPr>
          <a:xfrm>
            <a:off x="4700000" y="730000"/>
            <a:ext cx="4300000" cy="28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👥  The Group Weighs In</a:t>
            </a:r>
          </a:p>
        </p:txBody>
      </p:sp>
      <p:sp>
        <p:nvSpPr>
          <p:cNvPr id="32" name="GroupScenario"/>
          <p:cNvSpPr/>
          <p:nvPr/>
        </p:nvSpPr>
        <p:spPr>
          <a:xfrm>
            <a:off x="4700000" y="1050000"/>
            <a:ext cx="4300000" cy="180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Arial" pitchFamily="34" charset="0"/>
              </a:rPr>
              <a:t>All four friends are 20 and need to rent an apartment. The landlord requires a 650+ score. Lucy (742) is approved at the listed price. Joseph (581) needs a 2-month security deposit he doesn't have. Alex (694) is approved with a note. Sofia (no file) is denied outright.</a:t>
            </a:r>
          </a:p>
        </p:txBody>
      </p:sp>
      <p:sp>
        <p:nvSpPr>
          <p:cNvPr id="33" name="GroupDiscussion"/>
          <p:cNvSpPr/>
          <p:nvPr/>
        </p:nvSpPr>
        <p:spPr>
          <a:xfrm>
            <a:off x="4700000" y="2900000"/>
            <a:ext cx="4300000" cy="900000"/>
          </a:xfrm>
          <a:prstGeom prst="rect">
            <a:avLst/>
          </a:prstGeom>
          <a:solidFill>
            <a:srgbClr val="1A3550"/>
          </a:solidFill>
          <a:ln/>
        </p:spPr>
        <p:txBody>
          <a:bodyPr wrap="square" rtlCol="0" anchor="t" lIns="91440" tIns="91440" rIns="91440" bIns="91440"/>
          <a:lstStyle/>
          <a:p>
            <a:pPr indent="0" marL="0">
              <a:buNone/>
            </a:pPr>
            <a:r>
              <a:rPr lang="en-US" sz="1000" b="1" dirty="0">
                <a:solidFill>
                  <a:srgbClr val="F5C842"/>
                </a:solidFill>
                <a:latin typeface="Arial" pitchFamily="34" charset="0"/>
              </a:rPr>
              <a:t xml:space="preserve">Discussion:  </a:t>
            </a:r>
            <a:r>
              <a:rPr lang="en-US" sz="1000" dirty="0">
                <a:solidFill>
                  <a:srgbClr val="FFFFFF"/>
                </a:solidFill>
                <a:latin typeface="Arial" pitchFamily="34" charset="0"/>
              </a:rPr>
              <a:t>What financial decisions made at ages 16–18 led to each of these outcomes at 20? What would you tell a 15-year-old about credit?</a:t>
            </a:r>
          </a:p>
        </p:txBody>
      </p:sp>
      <p:sp>
        <p:nvSpPr>
          <p:cNvPr id="34" name="WorkbookRef"/>
          <p:cNvSpPr/>
          <p:nvPr/>
        </p:nvSpPr>
        <p:spPr>
          <a:xfrm>
            <a:off x="274320" y="3880000"/>
            <a:ext cx="86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</a:rPr>
              <a:t>📖  Complete the Key Terms Review and Reflection Prompt in your student workbook before the unit quiz.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4: Credit &amp; Debt — Teen Money Matters</dc:title>
  <dc:subject>PptxGenJS Presentation</dc:subject>
  <dc:creator>PptxGenJS</dc:creator>
  <cp:lastModifiedBy>PptxGenJS</cp:lastModifiedBy>
  <cp:revision>1</cp:revision>
  <dcterms:created xsi:type="dcterms:W3CDTF">2026-05-14T21:30:18Z</dcterms:created>
  <dcterms:modified xsi:type="dcterms:W3CDTF">2026-05-14T21:30:18Z</dcterms:modified>
</cp:coreProperties>
</file>