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slides/slide1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9"/>
    <p:sldId id="265" r:id="rId11"/>
  </p:sldIdLst>
  <p:notesMasterIdLst>
    <p:notesMasterId r:id="rId12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9" Type="http://schemas.openxmlformats.org/officeDocument/2006/relationships/slide" Target="slides/slide13.xml"/></Relationships>
</file>

<file path=ppt/notesMasters/_rels/notesMaster1.xml.rels><?xml version="1.0" encoding="UTF-8"?>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3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457200" y="1005840"/>
            <a:ext cx="1463040" cy="438912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457200" y="1005840"/>
            <a:ext cx="146304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UNIT 8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457200" y="1554480"/>
            <a:ext cx="82296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College, Career &amp; Independence</a:t>
            </a:r>
            <a:endParaRPr lang="en-US" sz="4400" dirty="0"/>
          </a:p>
        </p:txBody>
      </p:sp>
      <p:sp>
        <p:nvSpPr>
          <p:cNvPr id="7" name="Shape 5"/>
          <p:cNvSpPr/>
          <p:nvPr/>
        </p:nvSpPr>
        <p:spPr>
          <a:xfrm>
            <a:off x="457200" y="3063240"/>
            <a:ext cx="2743200" cy="457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457200" y="3200400"/>
            <a:ext cx="8229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i="1" dirty="0">
                <a:solidFill>
                  <a:srgbClr val="8FA3B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True college costs, FAFSA, loans, job offers, negotiating, and your financial independence roadmap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6400800" y="466344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8FA3B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Teen Money Matters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91440"/>
            <a:ext cx="85953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Unit 8 Key Takeaways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74320" y="548640"/>
            <a:ext cx="85953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College, Career &amp; Independence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274320" y="1207008"/>
            <a:ext cx="2286000" cy="457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14447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274320" y="14447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85800" y="13716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Net price — not sticker price — is the only college cost number that matters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274320" y="21305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1" name="Text 9"/>
          <p:cNvSpPr/>
          <p:nvPr/>
        </p:nvSpPr>
        <p:spPr>
          <a:xfrm>
            <a:off x="274320" y="21305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685800" y="20574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Loans borrowed above the salary-matching limit create monthly payments that crowd out all other financial goals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274320" y="28163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274320" y="28163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685800" y="27432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401(k) match is free money — contributing less than the full match is declining a guaranteed 100% return</a:t>
            </a:r>
            <a:endParaRPr lang="en-US" sz="1500" dirty="0"/>
          </a:p>
        </p:txBody>
      </p:sp>
      <p:sp>
        <p:nvSpPr>
          <p:cNvPr id="16" name="Shape 14"/>
          <p:cNvSpPr/>
          <p:nvPr/>
        </p:nvSpPr>
        <p:spPr>
          <a:xfrm>
            <a:off x="274320" y="35021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274320" y="35021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85800" y="34290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Negotiating your starting salary is the highest-ROI financial conversation of your early career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6400800" y="47548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Teen Money Matters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Unit 8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AccentBar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itle"/>
          <p:cNvSpPr/>
          <p:nvPr/>
        </p:nvSpPr>
        <p:spPr>
          <a:xfrm>
            <a:off x="274320" y="73152"/>
            <a:ext cx="8686800" cy="62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5C842"/>
                </a:solidFill>
                <a:latin typeface="Arial" pitchFamily="34" charset="0"/>
              </a:rPr>
              <a:t xml:space="preserve">Unit 8 Review  </a:t>
            </a:r>
            <a:r>
              <a:rPr lang="en-US" sz="2200" dirty="0">
                <a:solidFill>
                  <a:srgbClr val="FFFFFF"/>
                </a:solidFill>
                <a:latin typeface="Arial" pitchFamily="34" charset="0"/>
              </a:rPr>
              <a:t>—  College, Career &amp; Independence</a:t>
            </a:r>
          </a:p>
        </p:txBody>
      </p:sp>
      <p:sp>
        <p:nvSpPr>
          <p:cNvPr id="5" name="LessonsLabel"/>
          <p:cNvSpPr/>
          <p:nvPr/>
        </p:nvSpPr>
        <p:spPr>
          <a:xfrm>
            <a:off x="274320" y="700000"/>
            <a:ext cx="4300000" cy="26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5C842"/>
                </a:solidFill>
                <a:latin typeface="Arial" pitchFamily="34" charset="0"/>
              </a:rPr>
              <a:t>UNIT SUMMARY</a:t>
            </a:r>
          </a:p>
        </p:txBody>
      </p:sp>
      <p:sp>
        <p:nvSpPr>
          <p:cNvPr id="10" name="Dot0"/>
          <p:cNvSpPr/>
          <p:nvPr/>
        </p:nvSpPr>
        <p:spPr>
          <a:xfrm>
            <a:off x="274320" y="83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1" name="LessonText0"/>
          <p:cNvSpPr/>
          <p:nvPr/>
        </p:nvSpPr>
        <p:spPr>
          <a:xfrm>
            <a:off x="530000" y="80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8.1–8.2 College Costs &amp; FAFSA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Net price ≠ sticker price  ·  File FAFSA October 1  ·  Separate free money from loans</a:t>
            </a:r>
            <a:endParaRPr lang="en-US" sz="1050" dirty="0"/>
          </a:p>
        </p:txBody>
      </p:sp>
      <p:sp>
        <p:nvSpPr>
          <p:cNvPr id="12" name="Dot1"/>
          <p:cNvSpPr/>
          <p:nvPr/>
        </p:nvSpPr>
        <p:spPr>
          <a:xfrm>
            <a:off x="274320" y="148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3" name="LessonText1"/>
          <p:cNvSpPr/>
          <p:nvPr/>
        </p:nvSpPr>
        <p:spPr>
          <a:xfrm>
            <a:off x="530000" y="145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8.3 Student Loans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Subsidized first → Unsubsidized → Private last  ·  Salary-matching rule before you borrow</a:t>
            </a:r>
            <a:endParaRPr lang="en-US" sz="1050" dirty="0"/>
          </a:p>
        </p:txBody>
      </p:sp>
      <p:sp>
        <p:nvSpPr>
          <p:cNvPr id="14" name="Dot2"/>
          <p:cNvSpPr/>
          <p:nvPr/>
        </p:nvSpPr>
        <p:spPr>
          <a:xfrm>
            <a:off x="274320" y="213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5" name="LessonText2"/>
          <p:cNvSpPr/>
          <p:nvPr/>
        </p:nvSpPr>
        <p:spPr>
          <a:xfrm>
            <a:off x="530000" y="210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8.4–8.5 Job Offers &amp; Negotiating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Total compensation = salary + benefits  ·  Counter with data  ·  Salary is a baseline</a:t>
            </a:r>
            <a:endParaRPr lang="en-US" sz="1050" dirty="0"/>
          </a:p>
        </p:txBody>
      </p:sp>
      <p:sp>
        <p:nvSpPr>
          <p:cNvPr id="16" name="Dot3"/>
          <p:cNvSpPr/>
          <p:nvPr/>
        </p:nvSpPr>
        <p:spPr>
          <a:xfrm>
            <a:off x="274320" y="278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7" name="LessonText3"/>
          <p:cNvSpPr/>
          <p:nvPr/>
        </p:nvSpPr>
        <p:spPr>
          <a:xfrm>
            <a:off x="530000" y="275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8.6 Capstone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Net worth = assets − debts  ·  SMART goals: 1, 3, 5, 10 years  ·  Letter to Future Me</a:t>
            </a:r>
            <a:endParaRPr lang="en-US" sz="1050" dirty="0"/>
          </a:p>
        </p:txBody>
      </p:sp>
      <p:sp>
        <p:nvSpPr>
          <p:cNvPr id="30" name="Divider"/>
          <p:cNvSpPr/>
          <p:nvPr/>
        </p:nvSpPr>
        <p:spPr>
          <a:xfrm>
            <a:off x="4620000" y="730000"/>
            <a:ext cx="18000" cy="32000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31" name="GroupLabel"/>
          <p:cNvSpPr/>
          <p:nvPr/>
        </p:nvSpPr>
        <p:spPr>
          <a:xfrm>
            <a:off x="4700000" y="730000"/>
            <a:ext cx="4300000" cy="28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👥  The Group Weighs In</a:t>
            </a:r>
          </a:p>
        </p:txBody>
      </p:sp>
      <p:sp>
        <p:nvSpPr>
          <p:cNvPr id="32" name="GroupScenario"/>
          <p:cNvSpPr/>
          <p:nvPr/>
        </p:nvSpPr>
        <p:spPr>
          <a:xfrm>
            <a:off x="4700000" y="1050000"/>
            <a:ext cx="4300000" cy="180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Arial" pitchFamily="34" charset="0"/>
              </a:rPr>
              <a:t>All four friends are 22. Lucy: CC + transfer, $8K loans, $44K job with benefits — saving from day one. Joseph: $140K loans, $38K salary — loan payment is ~64% of take-home, can barely make rent. Alex: trade school, $0 debt, $61K income, Roth IRA started. Sofia: $0 debt, $37K job, certification in progress.</a:t>
            </a:r>
          </a:p>
        </p:txBody>
      </p:sp>
      <p:sp>
        <p:nvSpPr>
          <p:cNvPr id="33" name="GroupDiscussion"/>
          <p:cNvSpPr/>
          <p:nvPr/>
        </p:nvSpPr>
        <p:spPr>
          <a:xfrm>
            <a:off x="4700000" y="2900000"/>
            <a:ext cx="4300000" cy="900000"/>
          </a:xfrm>
          <a:prstGeom prst="rect">
            <a:avLst/>
          </a:prstGeom>
          <a:solidFill>
            <a:srgbClr val="1A3550"/>
          </a:solidFill>
          <a:ln/>
        </p:spPr>
        <p:txBody>
          <a:bodyPr wrap="square" rtlCol="0" anchor="t" lIns="91440" tIns="91440" rIns="91440" bIns="91440"/>
          <a:lstStyle/>
          <a:p>
            <a:pPr indent="0" marL="0">
              <a:buNone/>
            </a:pPr>
            <a:r>
              <a:rPr lang="en-US" sz="1000" b="1" dirty="0">
                <a:solidFill>
                  <a:srgbClr val="F5C842"/>
                </a:solidFill>
                <a:latin typeface="Arial" pitchFamily="34" charset="0"/>
              </a:rPr>
              <a:t xml:space="preserve">Discussion:  </a:t>
            </a:r>
            <a:r>
              <a:rPr lang="en-US" sz="1000" dirty="0">
                <a:solidFill>
                  <a:srgbClr val="FFFFFF"/>
                </a:solidFill>
                <a:latin typeface="Arial" pitchFamily="34" charset="0"/>
              </a:rPr>
              <a:t>Rank these four financial positions from strongest to most challenging. What single decision before age 18 had the biggest impact on each person's outcome at 22?</a:t>
            </a:r>
          </a:p>
        </p:txBody>
      </p:sp>
      <p:sp>
        <p:nvSpPr>
          <p:cNvPr id="34" name="WorkbookRef"/>
          <p:cNvSpPr/>
          <p:nvPr/>
        </p:nvSpPr>
        <p:spPr>
          <a:xfrm>
            <a:off x="274320" y="3880000"/>
            <a:ext cx="8600000" cy="26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899AA"/>
                </a:solidFill>
                <a:latin typeface="Arial" pitchFamily="34" charset="0"/>
              </a:rPr>
              <a:t>📖  Complete the Key Terms Review and Reflection Prompt in your student workbook before the unit quiz.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8.1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True Cost of College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Sticker price = advertised cost. Net price = what you actually pay after grants — often far less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Net Price Calculator: every accredited school is required to have one — use it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Salary-matching rule: total undergrad debt ≤ expected first-year salary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college → transfer, trade school, employer tuition assistance: all legitimate paths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8.2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Financial Aid &amp; FAFSA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File FAFSA October 1 — many institutional grants are first-come, first-served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Separate your award letter: free money (grants + scholarships) vs. borrowed money (loans)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Work-study = a job, not a grant — you earn it by working, it doesn't reduce tuition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Any family income level should file — you never know until you file</a:t>
            </a:r>
            <a:endParaRPr 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8.3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Student Loans — Borrow Smart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Federal subsidized first: government pays interest while in school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Federal unsubsidized next: interest accrues daily from disbursement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Private loans last resort: no income-driven repayment, no forgiveness, variable rates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Interest capitalization: unpaid interest added to principal — then interest accrues on larger amount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8.4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Reading Your First Job Offer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Total compensation = salary + health insurance + 401(k) match + PTO + dental/vision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$52,000 with benefits often beats $58,000 without — do the full math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clauses: vesting schedule, non-compete, bonus structure, probationary period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401(k) match is the only guaranteed 100% return available — always capture the full match</a:t>
            </a:r>
            <a:endParaRPr lang="en-US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8.5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Negotiating Your Salary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first: BLS, Glassdoor, LinkedIn Salary — know the market range before any conversation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Counter at upper-middle of the documented range — data-backed counters succeed far more often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When salary is firm: signing bonus, extra PTO, earlier review date are still negotiable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$3,000 difference at age 22 = $56,000+ cumulative difference over 10 years at 3% annual raises</a:t>
            </a:r>
            <a:endParaRPr lang="en-US"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9144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C8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👥  Meet the Group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74320" y="502920"/>
            <a:ext cx="8595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do Lucy, Joseph, Alex &amp; Sofia approach the key concepts of Unit 8?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274320" y="109728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3DBFB8"/>
            </a:solidFill>
            <a:prstDash val="solid"/>
          </a:ln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1097280"/>
            <a:ext cx="1097280" cy="2743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274320" y="109728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Lucy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384048" y="138988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CC + transfer, $8K loans, benefits job, saving from day 1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663440" y="109728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F5C842"/>
            </a:solidFill>
            <a:prstDash val="solid"/>
          </a:ln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4663440" y="1097280"/>
            <a:ext cx="1097280" cy="27432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4663440" y="109728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Joseph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773168" y="138988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$140K loans, $38K salary — payment is ~64% of take-home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274320" y="274320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2A8F9E"/>
            </a:solidFill>
            <a:prstDash val="solid"/>
          </a:ln>
        </p:spPr>
        <p:txBody>
          <a:bodyPr/>
          <a:p/>
        </p:txBody>
      </p:sp>
      <p:sp>
        <p:nvSpPr>
          <p:cNvPr id="15" name="Shape 13"/>
          <p:cNvSpPr/>
          <p:nvPr/>
        </p:nvSpPr>
        <p:spPr>
          <a:xfrm>
            <a:off x="274320" y="2743200"/>
            <a:ext cx="1097280" cy="274320"/>
          </a:xfrm>
          <a:prstGeom prst="rect">
            <a:avLst/>
          </a:prstGeom>
          <a:solidFill>
            <a:srgbClr val="2A8F9E"/>
          </a:solidFill>
          <a:ln/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274320" y="274320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Alex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384048" y="303580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Trade school, $0 debt, $61K income, Roth IRA started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4663440" y="274320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E05A5A"/>
            </a:solidFill>
            <a:prstDash val="solid"/>
          </a:ln>
        </p:spPr>
        <p:txBody>
          <a:bodyPr/>
          <a:p/>
        </p:txBody>
      </p:sp>
      <p:sp>
        <p:nvSpPr>
          <p:cNvPr id="19" name="Shape 17"/>
          <p:cNvSpPr/>
          <p:nvPr/>
        </p:nvSpPr>
        <p:spPr>
          <a:xfrm>
            <a:off x="4663440" y="2743200"/>
            <a:ext cx="1097280" cy="274320"/>
          </a:xfrm>
          <a:prstGeom prst="rect">
            <a:avLst/>
          </a:prstGeom>
          <a:solidFill>
            <a:srgbClr val="E05A5A"/>
          </a:solidFill>
          <a:ln/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4663440" y="274320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Sofia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4773168" y="303580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$0 debt, certification in progress, emergency fund building</a:t>
            </a:r>
            <a:endParaRPr lang="en-US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74320" y="73152"/>
            <a:ext cx="8686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Terms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274320" y="914400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914400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411480" y="95097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Net price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411480" y="1225296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you actually pay after grants and scholarships — use the Net Price Calculator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74320" y="1719072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274320" y="1719072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411480" y="1755648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Salary-matching rule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11480" y="2029968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Total undergrad loan debt should not exceed expected first-year salary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74320" y="2523744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5" name="Shape 13"/>
          <p:cNvSpPr/>
          <p:nvPr/>
        </p:nvSpPr>
        <p:spPr>
          <a:xfrm>
            <a:off x="274320" y="2523744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411480" y="2560320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Interest capitalization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411480" y="2834640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Unpaid interest added to loan principal — interest then accrues on higher balance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4754880" y="914400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9" name="Shape 17"/>
          <p:cNvSpPr/>
          <p:nvPr/>
        </p:nvSpPr>
        <p:spPr>
          <a:xfrm>
            <a:off x="4754880" y="914400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4892040" y="95097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Income-Driven Repayment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4892040" y="1225296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Federal repayment plan capping payments at 5–10% of discretionary income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4754880" y="1719072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23" name="Shape 21"/>
          <p:cNvSpPr/>
          <p:nvPr/>
        </p:nvSpPr>
        <p:spPr>
          <a:xfrm>
            <a:off x="4754880" y="1719072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4" name="Text 22"/>
          <p:cNvSpPr/>
          <p:nvPr/>
        </p:nvSpPr>
        <p:spPr>
          <a:xfrm>
            <a:off x="4892040" y="1755648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Total compensation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4892040" y="2029968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Salary plus the dollar value of all benefits: insurance, 401(k) match, PTO, etc.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4754880" y="2523744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27" name="Shape 25"/>
          <p:cNvSpPr/>
          <p:nvPr/>
        </p:nvSpPr>
        <p:spPr>
          <a:xfrm>
            <a:off x="4754880" y="2523744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8" name="Text 26"/>
          <p:cNvSpPr/>
          <p:nvPr/>
        </p:nvSpPr>
        <p:spPr>
          <a:xfrm>
            <a:off x="4892040" y="2560320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BATNA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4892040" y="2834640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Best Alternative to a Negotiated Agreement — your backup if negotiation fails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73152"/>
            <a:ext cx="8686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C8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Discussion Questions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274320" y="8686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274320" y="8686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822960" y="8869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Joseph's loan payment will be approximately $1,600/month. His take-home is approximately $2,500/month. After loan payment and rent ($1,000), what's left? What does this mean for his financial future?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274320" y="17830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274320" y="17830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822960" y="18013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Two offers: $52,000 with full benefits vs. $58,000 with no benefits. Calculate total compensation for each. Which is actually more valuable?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274320" y="26974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274320" y="26974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822960" y="27157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Alex negotiated his offer from $55,000 to $60,000. Sofia accepted $48,000 without negotiating — same role. Over 5 years with 3% annual raises, calculate the total earnings difference.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8: College, Career &amp; Independence — Teen Money Matters</dc:title>
  <dc:subject>PptxGenJS Presentation</dc:subject>
  <dc:creator>PptxGenJS</dc:creator>
  <cp:lastModifiedBy>PptxGenJS</cp:lastModifiedBy>
  <cp:revision>1</cp:revision>
  <dcterms:created xsi:type="dcterms:W3CDTF">2026-05-14T21:30:18Z</dcterms:created>
  <dcterms:modified xsi:type="dcterms:W3CDTF">2026-05-14T21:30:18Z</dcterms:modified>
</cp:coreProperties>
</file>